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D752E-81C1-493B-B718-15A48D493C23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DB6D8-129D-484C-9ACE-3AB03F24BE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516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C161C-41D1-42A8-9950-A5B35C23952A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5B8B9-86AA-4249-8867-3876A28F2E78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D52-DDD3-41AA-B0B5-12C405B6E130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CA40B-7EE2-46B8-B2B6-9AEAB0D62685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0781D-A0B2-4E6C-ADC6-E800CAFCDADB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B356-D453-4E41-B5D9-F84DF4FCEE7B}" type="datetime1">
              <a:rPr lang="ru-RU" smtClean="0"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10F2D-DA44-4AA4-BA38-A7E33AB2FB39}" type="datetime1">
              <a:rPr lang="ru-RU" smtClean="0"/>
              <a:t>04.12.2012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21F16-A634-4428-A07F-FF0A9E047E93}" type="datetime1">
              <a:rPr lang="ru-RU" smtClean="0"/>
              <a:t>04.12.2012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EB85-255D-4D73-8031-2A5A47EFF14C}" type="datetime1">
              <a:rPr lang="ru-RU" smtClean="0"/>
              <a:t>04.12.2012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6BE67-4A10-48D8-8741-E71E74AA6553}" type="datetime1">
              <a:rPr lang="ru-RU" smtClean="0"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2C953-4974-4C04-9557-98EC85627FDF}" type="datetime1">
              <a:rPr lang="ru-RU" smtClean="0"/>
              <a:t>04.12.2012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C043E-4760-4A33-87C1-A5AE5303F341}" type="datetime1">
              <a:rPr lang="ru-RU" smtClean="0"/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agproc.ru/uploads/pics/prapros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364" y="2060848"/>
            <a:ext cx="37804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7"/>
            <a:ext cx="511256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Наше собрание посвящено проблеме правового просве­щения родителей.</a:t>
            </a:r>
          </a:p>
          <a:p>
            <a:r>
              <a:rPr lang="ru-RU" sz="2400" dirty="0"/>
              <a:t>Дан­ные социологических исследований свидетельствуют о том, что только 8% родителей, по их мнению, хорошо знают семейное законодательство, семейные, между­народные и российские документы о правах детей. Почти половина из опрошенных матерей и отцов ни­когда не читали литературы, содержащей информацию о правах детей. Вместе с тем важность и необходимость пополнить свои знания в области прав детей, прав и обязанностей родителей признают 71% респондентов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32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Статья 63. Права и обязанности родителей по воспитанию и образованию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детей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412776"/>
            <a:ext cx="45365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Родители имеют право и обязаны воспитывать своих детей.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/>
              <a:t>       Родители несут ответственность за воспитание и развитие своих детей. Они обязаны заботиться о здоровье, физическом, психическом, духовном и нравственном развитии своих детей.</a:t>
            </a:r>
          </a:p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Родители имеют преимущественное право на воспитание своих детей перед всеми другими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лицами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www.sch491.lact.ru/uploads/f1/s/3/436/image/659/333/medium_Slayd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0577" y="2204864"/>
            <a:ext cx="42165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53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439248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Право на воспитание ребенка есть личное неотъемлемое право каждого родителя. Утратить это право можно лишь в случаях, предусмотренных законом: при лишении родительских прав и усыновлении ребенка. Право на воспитание заключается в предоставлении родителям возможности лично воспитывать своих детей. При этом родители свободны в выборе способов и методов воспитания, согласующихся с развивающимися способностями ребенка.  </a:t>
            </a:r>
          </a:p>
        </p:txBody>
      </p:sp>
      <p:pic>
        <p:nvPicPr>
          <p:cNvPr id="1026" name="Picture 2" descr="http://rebenku1god.ru/images/q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14" y="476672"/>
            <a:ext cx="3876281" cy="583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1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922" y="155862"/>
            <a:ext cx="468052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Обладающие родительскими правами лица несут ответственность за воспитание и развитие своих детей. Эта ответственность является общей и обязательной для обоих родителей, где бы они ни находились и определяет особое значение ответственности родителей в обеспечении прав и интересов своих детей.      Одновременно оказывается воздействие на формирование чувства ответственности за ребенка, его воспитание, от полноты которого в значительной степени зависит качество семейного воспитания. </a:t>
            </a:r>
          </a:p>
        </p:txBody>
      </p:sp>
      <p:pic>
        <p:nvPicPr>
          <p:cNvPr id="10242" name="Picture 2" descr="http://i.dailymail.co.uk/i/pix/2011/08/02/article-0-0D44340400000578-385_468x2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42" y="2163939"/>
            <a:ext cx="4073230" cy="2489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6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3529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Предполагается существование ответственности, как нравственного порядка, так и предусмотренной различными отраслями законодательства (административного, гражданского, семейного, уголовного и др.). В первом случае ответственность влечет за собой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моральное осуждение</a:t>
            </a:r>
            <a:r>
              <a:rPr lang="ru-RU" sz="2800" dirty="0"/>
              <a:t>, во втором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дополнительное обременение или даже наказание </a:t>
            </a:r>
            <a:r>
              <a:rPr lang="ru-RU" sz="2800" dirty="0"/>
              <a:t>в установленном законом порядке. Под дополнительным обременением понимаются неблагоприятные для нарушителя прав последствия, выходящие за рамки принудительного исполнения обязанностей. Типичной ответственностью за ненадлежащее семейное воспитание детей является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лишение родительских прав </a:t>
            </a:r>
            <a:r>
              <a:rPr lang="ru-RU" sz="2800" b="1" i="1" dirty="0"/>
              <a:t>(комментарий к ст. 69 Семейного Кодекса</a:t>
            </a:r>
            <a:r>
              <a:rPr lang="ru-RU" sz="2800" b="1" i="1" dirty="0" smtClean="0"/>
              <a:t>)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73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42484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Ситуация 2: </a:t>
            </a:r>
            <a:r>
              <a:rPr lang="ru-RU" sz="2400" dirty="0"/>
              <a:t>Петя Иванов бросил школу в середине 8 класса и устроился на работу на СТО. Классный руководитель пригласила маму для выяснения обстоятельств. Мама объяснила, что их семья неполная, они испытывают финансовые трудности, поэтому Петя, как старший ребёнок в семье, должен помогать матери обеспечивать семью.</a:t>
            </a:r>
          </a:p>
          <a:p>
            <a:r>
              <a:rPr lang="ru-RU" sz="2400" b="1" dirty="0"/>
              <a:t>Задание: </a:t>
            </a:r>
            <a:r>
              <a:rPr lang="ru-RU" sz="2400" dirty="0"/>
              <a:t>права ли мама?</a:t>
            </a:r>
            <a:r>
              <a:rPr lang="ru-RU" sz="2400" b="1" dirty="0"/>
              <a:t>  </a:t>
            </a:r>
            <a:endParaRPr lang="ru-RU" sz="2400" dirty="0"/>
          </a:p>
        </p:txBody>
      </p:sp>
      <p:pic>
        <p:nvPicPr>
          <p:cNvPr id="2050" name="Picture 2" descr="http://www.cripo.com.ua/i/sto_fraud_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72646"/>
            <a:ext cx="4920373" cy="3269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48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3529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Родители обязаны обеспечить получение детьми основного общего образования.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/>
              <a:t>1)</a:t>
            </a:r>
            <a:r>
              <a:rPr lang="ru-RU" sz="2400" dirty="0"/>
              <a:t> </a:t>
            </a:r>
            <a:r>
              <a:rPr lang="ru-RU" sz="2400" dirty="0" smtClean="0"/>
              <a:t>Согласно </a:t>
            </a:r>
            <a:r>
              <a:rPr lang="ru-RU" sz="2400" dirty="0"/>
              <a:t>п. 4 ст. 43 Конституции РФ родители или лица, их заменяющие, обеспечивают получение детьми основного общего образования, т.е. образования в объеме 9 классов общеобразовательной школы. В повседневной жизни выполнение этой обязанности родителями заключается в обеспечении того, чтобы их ребенок учился. Он может совмещать свою учебу с работой, творческой, предпринимательской, коммерческой деятельностью, но какой бы ни была семейная ситуация, уровень материальной обеспеченности семьи, состояние здоровья родителей, </a:t>
            </a:r>
            <a:r>
              <a:rPr lang="ru-RU" sz="2400" u="sng" dirty="0"/>
              <a:t>ребенок должен получить необходимое образование</a:t>
            </a:r>
            <a:r>
              <a:rPr lang="ru-RU" sz="2400" dirty="0"/>
              <a:t>. Уклонение от выполнения этой обязанности служит основанием для лишения родительских прав, отстранения опекуна (попечителя</a:t>
            </a:r>
            <a:r>
              <a:rPr lang="ru-RU" sz="2400" dirty="0" smtClean="0"/>
              <a:t>).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2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49685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Ситуация </a:t>
            </a:r>
            <a:r>
              <a:rPr lang="ru-RU" sz="2400" b="1" dirty="0" smtClean="0"/>
              <a:t>3: </a:t>
            </a:r>
            <a:r>
              <a:rPr lang="ru-RU" sz="2400" dirty="0"/>
              <a:t>Дашу Иванову родители перевели в лицей с углублённым изучением физики и математики, так как родители решили, что Даша будет поступать в технический университет на престижный факультет. Но вскоре выяснилось, что девочка прогуливает уроки физики и математики, а также часто вообще отсутствует в школе. Для родителей это стало неприятным сюрпризом, так как в другой школе хорошо училась и никогда не пропускала уроки. </a:t>
            </a:r>
          </a:p>
          <a:p>
            <a:r>
              <a:rPr lang="ru-RU" sz="2400" b="1" dirty="0"/>
              <a:t>Задание: </a:t>
            </a:r>
            <a:r>
              <a:rPr lang="ru-RU" sz="2400" dirty="0"/>
              <a:t>в чём вы видите причины подобного поведения Даши?</a:t>
            </a:r>
            <a:r>
              <a:rPr lang="ru-RU" sz="2400" b="1" dirty="0"/>
              <a:t>  </a:t>
            </a:r>
            <a:endParaRPr lang="ru-RU" sz="2400" dirty="0"/>
          </a:p>
        </p:txBody>
      </p:sp>
      <p:pic>
        <p:nvPicPr>
          <p:cNvPr id="3074" name="Picture 2" descr="http://trikky.ru/files/2009/11/girl-study-by-Piotr-Marcins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504" y="2165696"/>
            <a:ext cx="3834649" cy="255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6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iles.schoollife.webnode.com/200000099-d869bd9634/family-reading_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36912"/>
            <a:ext cx="3312368" cy="2464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37833"/>
            <a:ext cx="59046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</a:t>
            </a:r>
            <a:r>
              <a:rPr lang="ru-RU" sz="2400" dirty="0" smtClean="0"/>
              <a:t> </a:t>
            </a:r>
            <a:r>
              <a:rPr lang="ru-RU" sz="2400" dirty="0"/>
              <a:t>Родители с учетом мнения детей имеют право выбора образовательного учреждения и формы обучения детей до получения детьми основного общего образования.</a:t>
            </a:r>
          </a:p>
          <a:p>
            <a:r>
              <a:rPr lang="ru-RU" sz="2400" dirty="0"/>
              <a:t>От родителей также зависит, какое дополнительное образование и где получат их дети.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 право выбора родители осуществляют с учетом мнения ребенка. При этом неважно, сколько ему лет.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/>
              <a:t>Для детей младшего возраста может иметь значение привязанность к друзьям, с которыми он хотел бы учиться, его способности, склонности. Дети более старшего возраста действуют осознанно и реалистично, сообразуя свой выбор со своей будущей профессиональной ориентацией.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99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475252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На выбор родителем и его ребенком вида образовательного учреждения, формы обучения оказывает воздействие и состояние здоровья ребенка, степень материальной обеспеченности семьи, семейные традиции, профессия родителей и т.п. В любом случае учет мнения ребенка означает уважительное к нему отношение. Однако родители вправе не посчитаться с точкой зрения несовершеннолетнего, если она противоречит его интересам или ее невозможно реализовать по объективным причинам.</a:t>
            </a:r>
          </a:p>
        </p:txBody>
      </p:sp>
      <p:pic>
        <p:nvPicPr>
          <p:cNvPr id="7170" name="Picture 2" descr="http://cs9617.vkontakte.ru/u57119634/-14/x_a9aef7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943" y="2041979"/>
            <a:ext cx="4209001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47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Статья 65. Осуществление родительских прав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867371"/>
            <a:ext cx="54006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1. Родительские права не могут осуществляться в противоречии с интересами детей. Обеспечение интересов детей должно быть предметом основной заботы их родителей.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	При осуществлении родительских прав родители не вправе причинять вред физическому и психическому здоровью детей, их нравственному развитию. Способы воспитания детей должны исключать пренебрежительное, жестокое, грубое, унижающее человеческое достоинство обращение, оскорбление или эксплуатацию детей.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8194" name="Picture 2" descr="http://cs11330.userapi.com/v11330020/5d/VlVwW4rQx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669" y="1916832"/>
            <a:ext cx="3375915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36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620688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«Правовые аспекты, связанные с ответственностью родителей за воспитание детей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02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45365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Здесь говорится о невозможности осуществления родительских прав в противоречии с интересами детей. Тем самым определяются допустимые пределы действий, поступков, связанных с семейным воспитанием. Это ориентир, которого надо придерживаться как в повседневной жизни, так и при разрешении разногласий и споров по вопросам воспитания ребенка. Для родителей главное - обеспечивать интересы своего ребенка, а не свои собственные.                                                                                                             </a:t>
            </a:r>
          </a:p>
          <a:p>
            <a:endParaRPr lang="ru-RU" sz="2400" dirty="0"/>
          </a:p>
        </p:txBody>
      </p:sp>
      <p:pic>
        <p:nvPicPr>
          <p:cNvPr id="9218" name="Picture 2" descr="http://www.pravmir.ru/wp-content/uploads/2011/04/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030" y="1897963"/>
            <a:ext cx="431543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8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332656"/>
            <a:ext cx="6408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Воспитание детей – рискованное </a:t>
            </a:r>
            <a:r>
              <a:rPr lang="ru-RU" sz="2400" dirty="0" smtClean="0"/>
              <a:t>дело,</a:t>
            </a:r>
            <a:endParaRPr lang="ru-RU" sz="2400" dirty="0"/>
          </a:p>
          <a:p>
            <a:r>
              <a:rPr lang="ru-RU" sz="2400" dirty="0"/>
              <a:t>Ибо в случае удачи, последняя </a:t>
            </a:r>
            <a:r>
              <a:rPr lang="ru-RU" sz="2400" dirty="0" smtClean="0"/>
              <a:t>приобретена                                                                       Ценою </a:t>
            </a:r>
            <a:r>
              <a:rPr lang="ru-RU" sz="2400" dirty="0"/>
              <a:t>большого труда и заботы</a:t>
            </a:r>
            <a:r>
              <a:rPr lang="ru-RU" sz="2400" dirty="0" smtClean="0"/>
              <a:t>,                                                                                     </a:t>
            </a:r>
            <a:r>
              <a:rPr lang="ru-RU" sz="2400" dirty="0"/>
              <a:t>В случае же неудачи – горе </a:t>
            </a:r>
            <a:r>
              <a:rPr lang="ru-RU" sz="2400" dirty="0" smtClean="0"/>
              <a:t>несравнимо</a:t>
            </a:r>
          </a:p>
          <a:p>
            <a:r>
              <a:rPr lang="ru-RU" sz="2400" dirty="0" smtClean="0"/>
              <a:t>Ни </a:t>
            </a:r>
            <a:r>
              <a:rPr lang="ru-RU" sz="2400" dirty="0"/>
              <a:t>с каким другим.</a:t>
            </a:r>
          </a:p>
          <a:p>
            <a:pPr algn="r"/>
            <a:r>
              <a:rPr lang="ru-RU" sz="2400" dirty="0" err="1"/>
              <a:t>Демокрит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098" name="Picture 2" descr="http://i.allday.ru/uploads/posts/2009-06/1246135388_hq-happy_family-34prev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54571"/>
            <a:ext cx="5626596" cy="3747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90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4859" y="836712"/>
            <a:ext cx="38884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Основные права и обязанности родителей определены в статьях 38, 43 Конституции Российской Федерации, главе 12 Семейного кодекса Российской Федерации, статьях 17, 18, 19, 52 Закона Российской Федерации «Об образовании</a:t>
            </a:r>
            <a:r>
              <a:rPr lang="ru-RU" sz="2800" b="1" dirty="0" smtClean="0"/>
              <a:t>».</a:t>
            </a:r>
            <a:endParaRPr lang="ru-RU" sz="2800" b="1" dirty="0"/>
          </a:p>
        </p:txBody>
      </p:sp>
      <p:pic>
        <p:nvPicPr>
          <p:cNvPr id="3074" name="Picture 2" descr="http://img.gazeta.ru/files3/133/4026133/konst-pic4-452x302-5454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3987619" cy="2664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sset0.torrentino.com/covers/001/014/276/inner_thumb.jpg?13349911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86" y="2420888"/>
            <a:ext cx="2163999" cy="3451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ulanovka1.ucoz.ru/shitateli2011/Zakon_ob_obrazovanii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066" y="3140968"/>
            <a:ext cx="2363556" cy="3455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149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482453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Ситуация 1: </a:t>
            </a:r>
            <a:r>
              <a:rPr lang="ru-RU" sz="2800" dirty="0"/>
              <a:t>Учительница объявила о предстоящем родительском собрании, одна из учениц сказала, что мама на собрание прийти не может, так как занята. Учительница предложила прийти папе. Ученица удивлённо воскликнула: «А при чём здесь папа?»</a:t>
            </a:r>
          </a:p>
          <a:p>
            <a:r>
              <a:rPr lang="ru-RU" sz="2800" b="1" dirty="0"/>
              <a:t>Задание: </a:t>
            </a:r>
            <a:r>
              <a:rPr lang="ru-RU" sz="2800" dirty="0"/>
              <a:t>кто имеет преимущественное право на воспитание и образование ребёнка в семье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2050" name="Picture 2" descr="http://sosh28.0222.by/upload/podrost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756" y="1808163"/>
            <a:ext cx="3819525" cy="3476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5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864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u="sng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Семейный Кодекс   </a:t>
            </a:r>
            <a:endParaRPr lang="ru-RU" sz="6000" b="1" u="sng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6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Глава </a:t>
            </a:r>
            <a:r>
              <a:rPr lang="ru-RU" sz="6000" b="1" u="sng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12. </a:t>
            </a:r>
            <a:endParaRPr lang="ru-RU" sz="6000" b="1" u="sng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6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ПРАВА </a:t>
            </a:r>
            <a:r>
              <a:rPr lang="ru-RU" sz="6000" b="1" u="sng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ОБЯЗАННОСТИ </a:t>
            </a:r>
            <a:r>
              <a:rPr lang="ru-RU" sz="6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РОДИТЕЛЕЙ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52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504" y="1556792"/>
            <a:ext cx="84359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1</a:t>
            </a:r>
            <a:r>
              <a:rPr lang="ru-RU" sz="2400" b="1" dirty="0"/>
              <a:t>.</a:t>
            </a:r>
            <a:r>
              <a:rPr lang="ru-RU" sz="2400" dirty="0"/>
              <a:t>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Родители имеют равные права и несут равные обязанности в отношении своих детей (родительские права).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/>
              <a:t>        В соответствии с ч. 2 ст. 38 Конституции РФ - забота о детях, их воспитание - равное право и обязанность родителей. Следовательно, речь идет не только о нравственном долге каждого родителя, но и о его конституционных правах и обязанностях. Наделение родителей правами в отношении их несовершеннолетних детей означает, что им предоставляется возможность совершать одобряемые, желательные с точки зрения государства действия и поступки, направленные на благо ребенка. Права родителей порождают соответствующие обязанности.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0496" y="260648"/>
            <a:ext cx="857997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Статья 61. Равенство прав и обязанностей родителей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94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43204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Ситуация 2: </a:t>
            </a:r>
            <a:r>
              <a:rPr lang="ru-RU" sz="2800" dirty="0"/>
              <a:t>Студент-второкурсник (19 лет) бросил учёбу в университете, устроился на работу в пиццерии. Родители лишили ребёнка финансовой помощи, но обещали помогать только в том случае, если он вернётся в университет.</a:t>
            </a:r>
          </a:p>
          <a:p>
            <a:r>
              <a:rPr lang="ru-RU" sz="2800" b="1" dirty="0"/>
              <a:t>Задание: </a:t>
            </a:r>
            <a:r>
              <a:rPr lang="ru-RU" sz="2800" dirty="0"/>
              <a:t>нарушили родители закон Семейного кодекса?</a:t>
            </a:r>
            <a:r>
              <a:rPr lang="ru-RU" sz="2800" b="1" dirty="0"/>
              <a:t> </a:t>
            </a:r>
            <a:endParaRPr lang="ru-RU" sz="2800" dirty="0"/>
          </a:p>
        </p:txBody>
      </p:sp>
      <p:pic>
        <p:nvPicPr>
          <p:cNvPr id="5122" name="Picture 2" descr="http://www.uniform-ties.com/images/restaurant-hote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79" y="1959900"/>
            <a:ext cx="4449429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87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47525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ru-RU" sz="2800" dirty="0"/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права, </a:t>
            </a:r>
            <a:r>
              <a:rPr lang="ru-RU" sz="2800" dirty="0"/>
              <a:t>предусмотренные настоящей главой,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прекращаются по достижении детьми возраста восемнадцати лет </a:t>
            </a:r>
            <a:r>
              <a:rPr lang="ru-RU" sz="2800" dirty="0"/>
              <a:t>(совершеннолетия), а также при вступлении несовершеннолетних детей в брак и в других установленных законом случаях приобретения детьми полной дееспособности до достижения ими совершеннолетия.</a:t>
            </a:r>
          </a:p>
        </p:txBody>
      </p:sp>
      <p:pic>
        <p:nvPicPr>
          <p:cNvPr id="12290" name="Picture 2" descr="http://im7-tub-ru.yandex.net/i?id=129018678-02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380" y="2242759"/>
            <a:ext cx="4095318" cy="2447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8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orle.ru/pic270089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161" y="1844824"/>
            <a:ext cx="3938534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32713"/>
            <a:ext cx="532859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Ситуация 2: </a:t>
            </a:r>
            <a:r>
              <a:rPr lang="ru-RU" sz="2400" dirty="0"/>
              <a:t>В учебное время подростка (17 лет) задержали сотрудники полиции в торговом центре с бутылкой пива. Подросток был доставлен в отделение полиции, сотрудники по делам несовершеннолетних позвонили законному представителю (маме), которая сославшись на занятость на работе и на то, что папа работает на «севере» и помочь ничем не может, предложила для решения проблемы обратиться к классному руководителю, так как ребёнок в это время должен был находиться в школе.</a:t>
            </a:r>
          </a:p>
          <a:p>
            <a:r>
              <a:rPr lang="ru-RU" sz="2400" b="1" dirty="0"/>
              <a:t>Задание: </a:t>
            </a:r>
            <a:r>
              <a:rPr lang="ru-RU" sz="2400" dirty="0"/>
              <a:t>какими правами и обязанностями пренебрегли родители?</a:t>
            </a:r>
            <a:r>
              <a:rPr lang="ru-RU" sz="2400" b="1" dirty="0"/>
              <a:t>  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2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1310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LAN_OS</cp:lastModifiedBy>
  <cp:revision>16</cp:revision>
  <dcterms:created xsi:type="dcterms:W3CDTF">2012-12-05T05:49:07Z</dcterms:created>
  <dcterms:modified xsi:type="dcterms:W3CDTF">2012-12-04T19:43:18Z</dcterms:modified>
</cp:coreProperties>
</file>